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81" r:id="rId3"/>
    <p:sldId id="263" r:id="rId4"/>
    <p:sldId id="276" r:id="rId5"/>
    <p:sldId id="277" r:id="rId6"/>
    <p:sldId id="278" r:id="rId7"/>
    <p:sldId id="279" r:id="rId8"/>
    <p:sldId id="266" r:id="rId9"/>
    <p:sldId id="282" r:id="rId10"/>
    <p:sldId id="283" r:id="rId11"/>
    <p:sldId id="284" r:id="rId12"/>
    <p:sldId id="265" r:id="rId13"/>
    <p:sldId id="285" r:id="rId14"/>
    <p:sldId id="286" r:id="rId15"/>
    <p:sldId id="272" r:id="rId16"/>
    <p:sldId id="287" r:id="rId17"/>
    <p:sldId id="273" r:id="rId18"/>
    <p:sldId id="274" r:id="rId19"/>
    <p:sldId id="275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F62FB-D0D6-4C09-4DF2-C1D8C7ED6E16}" v="326" dt="2024-05-15T20:33:29.593"/>
    <p1510:client id="{A2E4C0C3-2C86-597C-2C20-F2A7B082AE1B}" v="526" dt="2024-05-14T19:00:15.831"/>
    <p1510:client id="{C1CF8218-6EBF-1D4B-932A-2A90B16D5E0C}" v="1417" dt="2024-05-14T20:31:34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70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10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599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236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5551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12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089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11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243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08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910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D82AE-B3F7-C4A7-505C-D8A6215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882" r="-2" b="1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208CD-1C78-E88F-FB4F-646A8999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39" y="2377040"/>
            <a:ext cx="9751014" cy="1264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latin typeface="Segoe UI"/>
                <a:ea typeface="Batang"/>
                <a:cs typeface="Calibri Light"/>
              </a:rPr>
              <a:t>Przemysłowy</a:t>
            </a:r>
            <a:r>
              <a:rPr lang="en-US" sz="4800" b="1">
                <a:latin typeface="Segoe UI"/>
                <a:ea typeface="Batang"/>
                <a:cs typeface="Calibri Light"/>
              </a:rPr>
              <a:t> system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wizyjny</a:t>
            </a:r>
            <a:r>
              <a:rPr lang="en-US" sz="4800" b="1">
                <a:latin typeface="Segoe UI"/>
                <a:ea typeface="Batang"/>
                <a:cs typeface="Calibri Light"/>
              </a:rPr>
              <a:t> do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detekcji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drobnych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przedmiotów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złotniczych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jubilerskich</a:t>
            </a:r>
            <a:r>
              <a:rPr lang="en-US" sz="4800" b="1">
                <a:latin typeface="Segoe UI"/>
                <a:ea typeface="Batang"/>
                <a:cs typeface="Calibri Light"/>
              </a:rPr>
              <a:t> </a:t>
            </a:r>
            <a:endParaRPr lang="en-US" sz="4800" b="1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163-9C86-B319-30C5-FA43FE9F6AC2}"/>
              </a:ext>
            </a:extLst>
          </p:cNvPr>
          <p:cNvSpPr txBox="1"/>
          <p:nvPr/>
        </p:nvSpPr>
        <p:spPr>
          <a:xfrm>
            <a:off x="2501951" y="4516554"/>
            <a:ext cx="7186549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latin typeface="Segoe UI"/>
                <a:cs typeface="Segoe UI"/>
              </a:rPr>
              <a:t>Postęp</a:t>
            </a:r>
            <a:r>
              <a:rPr lang="en-US" sz="3200">
                <a:latin typeface="Segoe UI"/>
                <a:cs typeface="Segoe UI"/>
              </a:rPr>
              <a:t> </a:t>
            </a:r>
            <a:r>
              <a:rPr lang="en-US" sz="3200" err="1">
                <a:latin typeface="Segoe UI"/>
                <a:cs typeface="Segoe UI"/>
              </a:rPr>
              <a:t>prac</a:t>
            </a:r>
            <a:endParaRPr lang="en-US" sz="3200">
              <a:latin typeface="Segoe UI"/>
              <a:cs typeface="Segoe UI"/>
            </a:endParaRPr>
          </a:p>
          <a:p>
            <a:pPr algn="ctr"/>
            <a:endParaRPr lang="en-US" sz="3200">
              <a:latin typeface="Segoe UI"/>
              <a:cs typeface="Segoe UI"/>
            </a:endParaRPr>
          </a:p>
          <a:p>
            <a:pPr algn="ctr"/>
            <a:r>
              <a:rPr lang="pl" b="1">
                <a:latin typeface="Segoe UI"/>
                <a:cs typeface="Segoe UI"/>
              </a:rPr>
              <a:t>Grupa laboratoryjna 3</a:t>
            </a:r>
            <a:endParaRPr lang="pl" b="1"/>
          </a:p>
          <a:p>
            <a:pPr algn="ctr"/>
            <a:r>
              <a:rPr lang="pl" sz="1600">
                <a:latin typeface="Segoe UI"/>
                <a:cs typeface="Segoe UI"/>
              </a:rPr>
              <a:t>Stanisław Horna </a:t>
            </a:r>
            <a:r>
              <a:rPr lang="pl" sz="1600" b="1">
                <a:latin typeface="Segoe UI"/>
                <a:cs typeface="Segoe UI"/>
              </a:rPr>
              <a:t>241202</a:t>
            </a:r>
            <a:r>
              <a:rPr lang="pl" sz="1600">
                <a:latin typeface="Segoe UI"/>
                <a:cs typeface="Segoe UI"/>
              </a:rPr>
              <a:t> </a:t>
            </a:r>
            <a:endParaRPr lang="pl"/>
          </a:p>
          <a:p>
            <a:pPr algn="ctr"/>
            <a:r>
              <a:rPr lang="pl" sz="1600">
                <a:latin typeface="Segoe UI"/>
                <a:cs typeface="Segoe UI"/>
              </a:rPr>
              <a:t>Przemysław Kowalski </a:t>
            </a:r>
            <a:r>
              <a:rPr lang="pl" sz="1600" b="1">
                <a:latin typeface="Segoe UI"/>
                <a:cs typeface="Segoe UI"/>
              </a:rPr>
              <a:t>241214</a:t>
            </a:r>
            <a:r>
              <a:rPr lang="pl" sz="1600">
                <a:latin typeface="Segoe UI"/>
                <a:cs typeface="Segoe UI"/>
              </a:rPr>
              <a:t>  </a:t>
            </a:r>
            <a:endParaRPr lang="en-US"/>
          </a:p>
          <a:p>
            <a:pPr algn="ctr"/>
            <a:endParaRPr lang="en-US" sz="320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05A4-2D66-3CBD-EF83-8502C9C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5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273F-2226-7C91-6524-5BCF451E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Wprowadzanie</a:t>
            </a:r>
            <a:r>
              <a:rPr lang="en-US" b="1"/>
              <a:t> </a:t>
            </a:r>
            <a:r>
              <a:rPr lang="en-US" b="1" err="1"/>
              <a:t>obrazu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EB2-086A-8815-0A97-591AE3505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Obraz</a:t>
            </a:r>
            <a:r>
              <a:rPr lang="en-US"/>
              <a:t> </a:t>
            </a:r>
            <a:r>
              <a:rPr lang="en-US" err="1"/>
              <a:t>pobrany</a:t>
            </a:r>
            <a:r>
              <a:rPr lang="en-US"/>
              <a:t> z </a:t>
            </a:r>
            <a:r>
              <a:rPr lang="en-US" err="1"/>
              <a:t>nagrania</a:t>
            </a:r>
            <a:r>
              <a:rPr lang="en-US"/>
              <a:t> jest </a:t>
            </a:r>
            <a:r>
              <a:rPr lang="en-US" err="1"/>
              <a:t>zmniejszony</a:t>
            </a:r>
            <a:r>
              <a:rPr lang="en-US"/>
              <a:t> do </a:t>
            </a:r>
            <a:r>
              <a:rPr lang="en-US" err="1"/>
              <a:t>rozdzielczości</a:t>
            </a:r>
            <a:r>
              <a:rPr lang="en-US"/>
              <a:t> 480x320 </a:t>
            </a:r>
            <a:r>
              <a:rPr lang="en-US" err="1"/>
              <a:t>pikseli</a:t>
            </a:r>
            <a:r>
              <a:rPr lang="en-US"/>
              <a:t>,</a:t>
            </a:r>
          </a:p>
          <a:p>
            <a:r>
              <a:rPr lang="en-US" err="1"/>
              <a:t>zmiejszony</a:t>
            </a:r>
            <a:r>
              <a:rPr lang="en-US"/>
              <a:t> </a:t>
            </a:r>
            <a:r>
              <a:rPr lang="en-US" err="1"/>
              <a:t>rysunek</a:t>
            </a:r>
            <a:r>
              <a:rPr lang="en-US"/>
              <a:t> </a:t>
            </a:r>
            <a:r>
              <a:rPr lang="en-US" err="1"/>
              <a:t>optymalizuje</a:t>
            </a:r>
            <a:r>
              <a:rPr lang="en-US"/>
              <a:t> </a:t>
            </a:r>
            <a:r>
              <a:rPr lang="en-US" err="1"/>
              <a:t>obliczenia</a:t>
            </a:r>
            <a:r>
              <a:rPr lang="en-US"/>
              <a:t> </a:t>
            </a:r>
            <a:r>
              <a:rPr lang="en-US" err="1"/>
              <a:t>macierzowe</a:t>
            </a:r>
            <a:r>
              <a:rPr lang="en-US"/>
              <a:t>.</a:t>
            </a:r>
          </a:p>
        </p:txBody>
      </p:sp>
      <p:pic>
        <p:nvPicPr>
          <p:cNvPr id="7" name="Content Placeholder 6" descr="A necklace and rings on a white surface&#10;&#10;Description automatically generated">
            <a:extLst>
              <a:ext uri="{FF2B5EF4-FFF2-40B4-BE49-F238E27FC236}">
                <a16:creationId xmlns:a16="http://schemas.microsoft.com/office/drawing/2014/main" id="{C8327E62-3EFC-C0D0-95DC-6AFCF4755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534" y="2205213"/>
            <a:ext cx="5808617" cy="31314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D8A3-FD39-34C0-6146-3D25B06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3930-5089-4F99-B1F5-3124E285AD70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17CBE-02EF-47C2-8B8C-8B6E12E9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1D4-EE7C-91EC-7200-8A72A66B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endParaRPr lang="en-US" err="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AD041-EEB0-9070-6EF2-73E5CB8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9108-F3D8-40DC-A353-45009D0D82E4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5295-9173-FEF8-170E-5B3C037F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pic>
        <p:nvPicPr>
          <p:cNvPr id="10" name="Content Placeholder 9" descr="A diagram of a company&#10;&#10;Description automatically generated">
            <a:extLst>
              <a:ext uri="{FF2B5EF4-FFF2-40B4-BE49-F238E27FC236}">
                <a16:creationId xmlns:a16="http://schemas.microsoft.com/office/drawing/2014/main" id="{34F60D28-DD9A-BF1D-D000-4C56C7F54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3906" y="2226953"/>
            <a:ext cx="9846227" cy="3454109"/>
          </a:xfrm>
        </p:spPr>
      </p:pic>
    </p:spTree>
    <p:extLst>
      <p:ext uri="{BB962C8B-B14F-4D97-AF65-F5344CB8AC3E}">
        <p14:creationId xmlns:p14="http://schemas.microsoft.com/office/powerpoint/2010/main" val="31706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zamiana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odcienie</a:t>
            </a:r>
            <a:r>
              <a:rPr lang="en-US"/>
              <a:t> </a:t>
            </a:r>
            <a:r>
              <a:rPr lang="en-US" err="1"/>
              <a:t>szarości</a:t>
            </a:r>
            <a:endParaRPr lang="en-US"/>
          </a:p>
        </p:txBody>
      </p:sp>
      <p:pic>
        <p:nvPicPr>
          <p:cNvPr id="7" name="Content Placeholder 6" descr="A silver ring and necklace&#10;&#10;Description automatically generated">
            <a:extLst>
              <a:ext uri="{FF2B5EF4-FFF2-40B4-BE49-F238E27FC236}">
                <a16:creationId xmlns:a16="http://schemas.microsoft.com/office/drawing/2014/main" id="{03FD1A7A-8106-4E51-217D-58E591A2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154" y="3502601"/>
            <a:ext cx="5282214" cy="28494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5D5CEBE-EC79-0462-BB8D-03AA6289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201" y="1707201"/>
            <a:ext cx="5130636" cy="1731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477984"/>
            <a:ext cx="5276602" cy="3025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600" err="1">
                <a:latin typeface="Avenir Next LT Pro"/>
                <a:cs typeface="Arial"/>
              </a:rPr>
              <a:t>Zdecydowaliśmy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się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wykorzystać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zamianę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odcienie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szarości</a:t>
            </a:r>
            <a:r>
              <a:rPr lang="en-US" sz="1600">
                <a:latin typeface="Avenir Next LT Pro"/>
                <a:cs typeface="Arial"/>
              </a:rPr>
              <a:t>, </a:t>
            </a:r>
            <a:r>
              <a:rPr lang="en-US" sz="1600" err="1">
                <a:latin typeface="Avenir Next LT Pro"/>
                <a:cs typeface="Arial"/>
              </a:rPr>
              <a:t>gdyż</a:t>
            </a:r>
            <a:r>
              <a:rPr lang="en-US" sz="1600">
                <a:latin typeface="Avenir Next LT Pro"/>
                <a:cs typeface="Arial"/>
              </a:rPr>
              <a:t> w  </a:t>
            </a:r>
            <a:r>
              <a:rPr lang="en-US" sz="1600" err="1">
                <a:latin typeface="Avenir Next LT Pro"/>
                <a:cs typeface="Arial"/>
              </a:rPr>
              <a:t>wyniku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tej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operacji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uzyskujemy</a:t>
            </a:r>
            <a:r>
              <a:rPr lang="en-US" sz="1600">
                <a:latin typeface="Avenir Next LT Pro"/>
                <a:cs typeface="Arial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redukcję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szumów</a:t>
            </a:r>
            <a:r>
              <a:rPr lang="en-US" sz="1600">
                <a:latin typeface="Avenir Next LT Pro"/>
                <a:cs typeface="Arial"/>
              </a:rPr>
              <a:t>,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ea typeface="+mn-lt"/>
                <a:cs typeface="+mn-lt"/>
              </a:rPr>
              <a:t>prostotę</a:t>
            </a:r>
            <a:r>
              <a:rPr lang="en-US" sz="1600">
                <a:ea typeface="+mn-lt"/>
                <a:cs typeface="+mn-lt"/>
              </a:rPr>
              <a:t> – </a:t>
            </a:r>
            <a:r>
              <a:rPr lang="en-US" sz="1600" err="1">
                <a:ea typeface="+mn-lt"/>
                <a:cs typeface="+mn-lt"/>
              </a:rPr>
              <a:t>obraz</a:t>
            </a:r>
            <a:r>
              <a:rPr lang="en-US" sz="1600">
                <a:ea typeface="+mn-lt"/>
                <a:cs typeface="+mn-lt"/>
              </a:rPr>
              <a:t> jest w </a:t>
            </a:r>
            <a:r>
              <a:rPr lang="en-US" sz="1600" err="1">
                <a:ea typeface="+mn-lt"/>
                <a:cs typeface="+mn-lt"/>
              </a:rPr>
              <a:t>skali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czerń</a:t>
            </a:r>
            <a:r>
              <a:rPr lang="en-US" sz="1600">
                <a:ea typeface="+mn-lt"/>
                <a:cs typeface="+mn-lt"/>
              </a:rPr>
              <a:t> - </a:t>
            </a:r>
            <a:r>
              <a:rPr lang="en-US" sz="1600" err="1">
                <a:ea typeface="+mn-lt"/>
                <a:cs typeface="+mn-lt"/>
              </a:rPr>
              <a:t>biel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(0 - 255),</a:t>
            </a:r>
            <a:endParaRPr lang="en-US" sz="1600">
              <a:latin typeface="Avenir Next LT Pro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prostsze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operacje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macierzowe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tym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samym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optymalizacje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obliczeń</a:t>
            </a:r>
            <a:r>
              <a:rPr lang="en-US" sz="1600">
                <a:latin typeface="Avenir Next LT Pro"/>
                <a:cs typeface="Arial"/>
              </a:rPr>
              <a:t>,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lepszą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detekcję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krawędzi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krańców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elementów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kolejnych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etapach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transformacji</a:t>
            </a:r>
            <a:r>
              <a:rPr lang="en-US" sz="1600">
                <a:latin typeface="Avenir Next LT Pro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2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rozmycie</a:t>
            </a:r>
            <a:r>
              <a:rPr lang="en-US"/>
              <a:t> </a:t>
            </a:r>
            <a:r>
              <a:rPr lang="en-US" err="1"/>
              <a:t>metodą</a:t>
            </a:r>
            <a:r>
              <a:rPr lang="en-US"/>
              <a:t> </a:t>
            </a:r>
            <a:r>
              <a:rPr lang="en-US" err="1"/>
              <a:t>Gaussa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171205"/>
            <a:ext cx="5276602" cy="517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Rozmycie Gaussa to rodzaj filtra rozmywającego obraz, który używa funkcji Gaussa, do obliczenia transformacji dla każdego piksela na obrazie. </a:t>
            </a:r>
            <a:endParaRPr lang="en-US" sz="1200" dirty="0">
              <a:ea typeface="+mn-lt"/>
              <a:cs typeface="+mn-lt"/>
            </a:endParaRPr>
          </a:p>
          <a:p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W dwóch wymiarach jest to iloczyn dwóch takich funkcji Gaussa, po jednej w każdym wymiarze, gdzie:</a:t>
            </a:r>
            <a:endParaRPr lang="pl" sz="1200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x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poziomej,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y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pionowej,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σ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odchylenie standardowe rozkładu Gaussa</a:t>
            </a:r>
            <a:r>
              <a:rPr lang="pl" sz="14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.</a:t>
            </a:r>
            <a:endParaRPr lang="pl" sz="140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400" dirty="0">
              <a:solidFill>
                <a:srgbClr val="111111"/>
              </a:solidFill>
              <a:latin typeface="Avenir Next LT Pro"/>
              <a:ea typeface="+mn-lt"/>
              <a:cs typeface="Arial"/>
            </a:endParaRPr>
          </a:p>
          <a:p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Zastosowaliśmy funkcję Gaussa w dwóch wymiarach podstawiając:</a:t>
            </a:r>
            <a:endParaRPr lang="pl" sz="1200" dirty="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x = 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y 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= </a:t>
            </a: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σ = 5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.</a:t>
            </a:r>
            <a:endParaRPr lang="en-US">
              <a:latin typeface="Avenir Next LT Pro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err="1">
                <a:ea typeface="+mn-lt"/>
                <a:cs typeface="+mn-lt"/>
              </a:rPr>
              <a:t>Zdecydowaliśmy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się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wykorzystać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rozmycie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obrazu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metodą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Gaussa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gdyż</a:t>
            </a:r>
            <a:r>
              <a:rPr lang="en-US" sz="1200" dirty="0">
                <a:ea typeface="+mn-lt"/>
                <a:cs typeface="+mn-lt"/>
              </a:rPr>
              <a:t> w </a:t>
            </a:r>
            <a:r>
              <a:rPr lang="en-US" sz="1200" err="1">
                <a:ea typeface="+mn-lt"/>
                <a:cs typeface="+mn-lt"/>
              </a:rPr>
              <a:t>wyniku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tej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operacji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uzyskujemy</a:t>
            </a:r>
            <a:r>
              <a:rPr lang="en-US" sz="1200" dirty="0"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wygładzony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ea typeface="+mn-lt"/>
                <a:cs typeface="Arial"/>
              </a:rPr>
              <a:t>obraz</a:t>
            </a:r>
            <a:r>
              <a:rPr lang="en-US" sz="1200" dirty="0">
                <a:latin typeface="Avenir Next LT Pro"/>
                <a:cs typeface="Arial"/>
              </a:rPr>
              <a:t>,</a:t>
            </a:r>
            <a:endParaRPr lang="en-US" sz="12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redukcję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szumów</a:t>
            </a:r>
            <a:r>
              <a:rPr lang="en-US" sz="1200" dirty="0">
                <a:latin typeface="Avenir Next LT Pro"/>
                <a:cs typeface="Arial"/>
              </a:rPr>
              <a:t> m.in. </a:t>
            </a:r>
            <a:r>
              <a:rPr lang="en-US" sz="1200" err="1">
                <a:latin typeface="Avenir Next LT Pro"/>
                <a:cs typeface="Arial"/>
              </a:rPr>
              <a:t>odbić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światła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i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padających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cieni</a:t>
            </a:r>
            <a:r>
              <a:rPr lang="en-US" sz="1200" dirty="0">
                <a:latin typeface="Avenir Next LT Pro"/>
                <a:cs typeface="Arial"/>
              </a:rPr>
              <a:t> co w </a:t>
            </a:r>
            <a:r>
              <a:rPr lang="en-US" sz="1200" err="1">
                <a:latin typeface="Avenir Next LT Pro"/>
                <a:cs typeface="Arial"/>
              </a:rPr>
              <a:t>przypadku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wybranych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materiałów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badawczych</a:t>
            </a:r>
            <a:r>
              <a:rPr lang="en-US" sz="1200" dirty="0">
                <a:latin typeface="Avenir Next LT Pro"/>
                <a:cs typeface="Arial"/>
              </a:rPr>
              <a:t> jest </a:t>
            </a:r>
            <a:r>
              <a:rPr lang="en-US" sz="1200" err="1">
                <a:latin typeface="Avenir Next LT Pro"/>
                <a:cs typeface="Arial"/>
              </a:rPr>
              <a:t>częstym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zjawiskiem</a:t>
            </a:r>
            <a:r>
              <a:rPr lang="en-US" sz="1200" dirty="0">
                <a:latin typeface="Avenir Next LT Pro"/>
                <a:cs typeface="Arial"/>
              </a:rPr>
              <a:t>.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200" dirty="0">
              <a:solidFill>
                <a:srgbClr val="111111"/>
              </a:solidFill>
              <a:cs typeface="Segoe UI"/>
            </a:endParaRPr>
          </a:p>
          <a:p>
            <a:pPr marL="171450" indent="-171450">
              <a:buFont typeface="Arial"/>
              <a:buChar char="•"/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ADB790C-9253-399B-8EAA-28984BC7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36" y="1718581"/>
            <a:ext cx="5129151" cy="1718707"/>
          </a:xfrm>
          <a:prstGeom prst="rect">
            <a:avLst/>
          </a:prstGeom>
        </p:spPr>
      </p:pic>
      <p:pic>
        <p:nvPicPr>
          <p:cNvPr id="12" name="Picture 11" descr="A silver necklace and earrings&#10;&#10;Description automatically generated">
            <a:extLst>
              <a:ext uri="{FF2B5EF4-FFF2-40B4-BE49-F238E27FC236}">
                <a16:creationId xmlns:a16="http://schemas.microsoft.com/office/drawing/2014/main" id="{46B2EA15-5333-EF0C-224A-DB4FDDC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2" y="3526789"/>
            <a:ext cx="5236935" cy="2869777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54058C-8325-2E45-100F-B1F5F093B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676" y="3062695"/>
            <a:ext cx="189547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29F01-EAE7-F889-5BAF-0CA84995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568" y="4290947"/>
            <a:ext cx="17049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5724-ED84-718C-B41B-64474882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Transformacja</a:t>
            </a:r>
            <a:r>
              <a:rPr lang="en-US" b="1" dirty="0"/>
              <a:t> </a:t>
            </a:r>
            <a:r>
              <a:rPr lang="en-US" b="1" dirty="0" err="1"/>
              <a:t>obrazu</a:t>
            </a:r>
            <a:r>
              <a:rPr lang="en-US" dirty="0"/>
              <a:t> –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  </a:t>
            </a:r>
            <a:r>
              <a:rPr lang="en-US" dirty="0" err="1"/>
              <a:t>algorytmem</a:t>
            </a:r>
            <a:r>
              <a:rPr lang="en-US" dirty="0"/>
              <a:t> Canny</a:t>
            </a:r>
          </a:p>
        </p:txBody>
      </p:sp>
      <p:pic>
        <p:nvPicPr>
          <p:cNvPr id="6" name="Content Placeholder 5" descr="A diagram with black text and red square&#10;&#10;Description automatically generated">
            <a:extLst>
              <a:ext uri="{FF2B5EF4-FFF2-40B4-BE49-F238E27FC236}">
                <a16:creationId xmlns:a16="http://schemas.microsoft.com/office/drawing/2014/main" id="{65BFC801-D12D-49ED-9AC8-66D44834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553" y="1712292"/>
            <a:ext cx="5060001" cy="17125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945D2-AF71-8DB8-91DD-F774FAF3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BDD1-EF10-4452-977B-B31D5210BD1C}" type="datetime1">
              <a:t>5/15/2024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C1C58-BCF0-EC9E-0E6D-580A7CC0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6EB8B-D9EB-C5FF-A83E-B2D318645A38}"/>
              </a:ext>
            </a:extLst>
          </p:cNvPr>
          <p:cNvSpPr txBox="1"/>
          <p:nvPr/>
        </p:nvSpPr>
        <p:spPr>
          <a:xfrm>
            <a:off x="504702" y="2014846"/>
            <a:ext cx="5692238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Detekcja krawędzi metodą </a:t>
            </a:r>
            <a:r>
              <a:rPr lang="pl" sz="1200" dirty="0" err="1">
                <a:solidFill>
                  <a:srgbClr val="111111"/>
                </a:solidFill>
                <a:latin typeface="Avenir Next LT Pro"/>
                <a:cs typeface="Segoe UI"/>
              </a:rPr>
              <a:t>Canny</a:t>
            </a:r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 to technika, która pozwala na wyodrębnienie użytecznych informacji strukturalnych z różnych obiektów widzenia i znaczne zmniejszenie ilości danych do przetworzenia. </a:t>
            </a:r>
            <a:b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</a:br>
            <a:endParaRPr lang="pl" sz="1200">
              <a:solidFill>
                <a:srgbClr val="111111"/>
              </a:solidFill>
              <a:latin typeface="Avenir Next LT Pro"/>
              <a:cs typeface="Segoe UI"/>
            </a:endParaRPr>
          </a:p>
          <a:p>
            <a:pPr marL="228600" indent="-22860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Redukcja szumów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Ponieważ matematyka za tą techniką opiera się  głównie na pochodnych, wyniki detekcji krawędzi są bardzo wrażliwe na szumy obrazu. Aby pozbyć się szumów, stosuje się rozmycie Gaussa</a:t>
            </a:r>
            <a:r>
              <a:rPr lang="pl" sz="1200" baseline="30000" dirty="0">
                <a:solidFill>
                  <a:srgbClr val="0D0D0D"/>
                </a:solidFill>
                <a:latin typeface="Avenir Next LT Pro"/>
                <a:cs typeface="Segoe UI"/>
              </a:rPr>
              <a:t>, 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którą wykonaliśmy w poprzednim etapie.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Obliczanie gradientu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Krok ten polega na wykrywaniu intensywności krawędzi i kierunku, obliczając gradient obrazu za pomocą operatorów detekcji krawędzi.</a:t>
            </a: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br>
              <a:rPr lang="pl" sz="1200" dirty="0">
                <a:latin typeface="Avenir Next LT Pro"/>
                <a:cs typeface="Segoe UI"/>
              </a:rPr>
            </a:br>
            <a:endParaRPr lang="pl" sz="1200" dirty="0">
              <a:solidFill>
                <a:srgbClr val="0D0D0D"/>
              </a:solidFill>
              <a:latin typeface="Avenir Next LT Pro"/>
              <a:cs typeface="Segoe UI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Tłumienie maksimum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kroku, wszystkie piksele, które nie są na maksymalnym gradiencie (nie są najjaśniejsze piksele) są tłumione (zerowane).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Podwójny próg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Ten krok polega na podziale pikseli na trzy kategorie: piksele silne, piksele słabe i piksele nie krawędziowe.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Śledzenie krawędzi przez histerezę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etapie, piksele słabe są albo odrzucane, albo zmieniane na piksele silne (krawędzie), w zależności od ich połączenia z innymi pikselami </a:t>
            </a:r>
            <a:endParaRPr lang="pl" sz="1200">
              <a:solidFill>
                <a:srgbClr val="056BD0"/>
              </a:solidFill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815A31-0D10-DB33-2FB9-DF08524A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0" y="3345810"/>
            <a:ext cx="5762625" cy="3095625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2E08CC3-51C1-3E83-B89A-40323C6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03" y="3923990"/>
            <a:ext cx="18669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Morfologiczne</a:t>
            </a:r>
            <a:r>
              <a:rPr lang="en-US" b="1" dirty="0"/>
              <a:t> </a:t>
            </a:r>
            <a:r>
              <a:rPr lang="en-US" b="1" err="1">
                <a:ea typeface="+mj-lt"/>
                <a:cs typeface="+mj-lt"/>
              </a:rPr>
              <a:t>domknięcie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Avenir Next LT Pro"/>
              </a:rPr>
              <a:t>krawędzi</a:t>
            </a:r>
            <a:endParaRPr lang="en-US" b="1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8413315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pierścionków</a:t>
            </a:r>
            <a:endParaRPr lang="en-US" dirty="0" err="1"/>
          </a:p>
        </p:txBody>
      </p:sp>
      <p:pic>
        <p:nvPicPr>
          <p:cNvPr id="5" name="Picture 4" descr="A diagram with arrows and text&#10;&#10;Description automatically generated">
            <a:extLst>
              <a:ext uri="{FF2B5EF4-FFF2-40B4-BE49-F238E27FC236}">
                <a16:creationId xmlns:a16="http://schemas.microsoft.com/office/drawing/2014/main" id="{3A5AF144-67ED-DE23-D8A7-F648482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96" y="1680641"/>
            <a:ext cx="4924425" cy="174307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2831FE-871E-3B39-DD02-0C9F7310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64" y="3254288"/>
            <a:ext cx="5762625" cy="3105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29AC7-51DB-6997-B2EF-B5C9DF98110D}"/>
              </a:ext>
            </a:extLst>
          </p:cNvPr>
          <p:cNvSpPr txBox="1"/>
          <p:nvPr/>
        </p:nvSpPr>
        <p:spPr>
          <a:xfrm>
            <a:off x="501041" y="1889343"/>
            <a:ext cx="578075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latin typeface="Avenir Next LT Pro"/>
                <a:cs typeface="Segoe UI"/>
              </a:rPr>
              <a:t>Morfologiczne domknięcie krawędzi, znane również jako operacja zamknięcia w przetwarzaniu obrazów, jest operacją morfologiczną, która składa się z dwóch etapów: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Dylatacja</a:t>
            </a:r>
            <a:r>
              <a:rPr lang="pl" sz="1200" dirty="0">
                <a:latin typeface="Avenir Next LT Pro"/>
                <a:cs typeface="Segoe UI"/>
              </a:rPr>
              <a:t>: Dylatacja jest pierwszym etapem operacji zamknięcia. Dylatacja obrazu </a:t>
            </a:r>
            <a:r>
              <a:rPr lang="pl" sz="1200" b="1" dirty="0">
                <a:latin typeface="Avenir Next LT Pro"/>
                <a:cs typeface="Segoe UI"/>
              </a:rPr>
              <a:t>A </a:t>
            </a:r>
            <a:r>
              <a:rPr lang="pl" sz="1200" dirty="0">
                <a:latin typeface="Avenir Next LT Pro"/>
                <a:cs typeface="Segoe UI"/>
              </a:rPr>
              <a:t>przez element strukturalny </a:t>
            </a:r>
            <a:r>
              <a:rPr lang="pl" sz="1200" b="1" dirty="0">
                <a:latin typeface="Avenir Next LT Pro"/>
                <a:cs typeface="Segoe UI"/>
              </a:rPr>
              <a:t>B</a:t>
            </a:r>
            <a:r>
              <a:rPr lang="pl" sz="1200" dirty="0">
                <a:latin typeface="Avenir Next LT Pro"/>
                <a:cs typeface="Segoe UI"/>
              </a:rPr>
              <a:t> jest zdefiniowana jako: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gdzie           oznacza przesunięcie elementu strukturalnego </a:t>
            </a:r>
            <a:r>
              <a:rPr lang="pl" sz="1200" b="1" dirty="0">
                <a:latin typeface="Avenir Next LT Pro"/>
                <a:cs typeface="Segoe UI"/>
              </a:rPr>
              <a:t>B</a:t>
            </a:r>
            <a:r>
              <a:rPr lang="pl" sz="1200" dirty="0">
                <a:latin typeface="Avenir Next LT Pro"/>
                <a:cs typeface="Segoe UI"/>
              </a:rPr>
              <a:t> do lokalizacji </a:t>
            </a:r>
            <a:r>
              <a:rPr lang="pl" sz="1200" b="1" dirty="0">
                <a:latin typeface="Avenir Next LT Pro"/>
                <a:cs typeface="Segoe UI"/>
              </a:rPr>
              <a:t>z</a:t>
            </a:r>
            <a:r>
              <a:rPr lang="pl" sz="1200" dirty="0">
                <a:latin typeface="Avenir Next LT Pro"/>
                <a:cs typeface="Segoe UI"/>
              </a:rPr>
              <a:t>.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Erozja</a:t>
            </a:r>
            <a:r>
              <a:rPr lang="pl" sz="1200" dirty="0">
                <a:latin typeface="Avenir Next LT Pro"/>
                <a:cs typeface="Segoe UI"/>
              </a:rPr>
              <a:t>: Erozja jest drugim etapem operacji zamknięcia. Erozja obrazu A przez element strukturalny B jest zdefiniowana jako: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gdzie  </a:t>
            </a:r>
            <a:r>
              <a:rPr lang="en-US" sz="1200" dirty="0">
                <a:ea typeface="+mn-lt"/>
                <a:cs typeface="+mn-lt"/>
              </a:rPr>
              <a:t>      </a:t>
            </a:r>
            <a:r>
              <a:rPr lang="en-US" sz="1200" dirty="0" err="1">
                <a:ea typeface="+mn-lt"/>
                <a:cs typeface="+mn-lt"/>
              </a:rPr>
              <a:t>oznacza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przesunięcie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elementu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strukturalny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b="1" dirty="0">
                <a:ea typeface="+mn-lt"/>
                <a:cs typeface="+mn-lt"/>
              </a:rPr>
              <a:t>B</a:t>
            </a:r>
            <a:r>
              <a:rPr lang="en-US" sz="1200" dirty="0">
                <a:ea typeface="+mn-lt"/>
                <a:cs typeface="+mn-lt"/>
              </a:rPr>
              <a:t> do </a:t>
            </a:r>
            <a:r>
              <a:rPr lang="en-US" sz="1200" dirty="0" err="1">
                <a:ea typeface="+mn-lt"/>
                <a:cs typeface="+mn-lt"/>
              </a:rPr>
              <a:t>lokalizacji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b="1" dirty="0">
                <a:ea typeface="+mn-lt"/>
                <a:cs typeface="+mn-lt"/>
              </a:rPr>
              <a:t>z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/>
          </a:p>
          <a:p>
            <a:endParaRPr lang="en-US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Operacja zamknięcia jest zatem zdefiniowana jako dylatacja obrazu, a następnie erozja tego samego obrazu, co można zapisać jako:</a:t>
            </a:r>
            <a:endParaRPr lang="en-US" sz="1200"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Operacja ta jest używana do wygładzania konturów, łączenia wąskich przerw i długich, cienkich zatok, eliminowania małych dziur i wypełniania luk w konturze. </a:t>
            </a:r>
          </a:p>
          <a:p>
            <a:r>
              <a:rPr lang="pl" sz="1200" dirty="0">
                <a:cs typeface="Segoe UI"/>
              </a:rPr>
              <a:t>Dla pierścionków wartość </a:t>
            </a:r>
            <a:r>
              <a:rPr lang="pl" sz="1200" b="1" dirty="0">
                <a:cs typeface="Segoe UI"/>
              </a:rPr>
              <a:t>B =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78438-7D73-1E24-2FB4-C9E1EBD4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02" y="2835254"/>
            <a:ext cx="2000250" cy="352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ECC66-891A-674C-EA5C-E4411F263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14" y="3179002"/>
            <a:ext cx="4095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E0BBC-FF28-7F7D-BA16-697FD13A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065" y="3770856"/>
            <a:ext cx="1685925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E26E3C-FD1D-A52E-79D4-1DEE2A280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23" y="4108015"/>
            <a:ext cx="352425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FE806-CFD6-66A5-3EF7-690FBA331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521" y="4885020"/>
            <a:ext cx="15240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Morfologiczne</a:t>
            </a:r>
            <a:r>
              <a:rPr lang="en-US" b="1" dirty="0"/>
              <a:t> </a:t>
            </a:r>
            <a:r>
              <a:rPr lang="en-US" b="1" err="1">
                <a:ea typeface="+mj-lt"/>
                <a:cs typeface="+mj-lt"/>
              </a:rPr>
              <a:t>domknięcie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Avenir Next LT Pro"/>
              </a:rPr>
              <a:t>krawędzi</a:t>
            </a:r>
            <a:endParaRPr lang="en-US" b="1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7494740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...</a:t>
            </a:r>
            <a:r>
              <a:rPr lang="en-US" sz="1600" dirty="0" err="1">
                <a:ea typeface="+mn-lt"/>
                <a:cs typeface="+mn-lt"/>
              </a:rPr>
              <a:t>dla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naszyjników</a:t>
            </a:r>
            <a:r>
              <a:rPr lang="en-US" sz="1600" dirty="0">
                <a:ea typeface="+mn-lt"/>
                <a:cs typeface="+mn-lt"/>
              </a:rPr>
              <a:t> I </a:t>
            </a:r>
            <a:r>
              <a:rPr lang="en-US" sz="1600" dirty="0" err="1">
                <a:ea typeface="+mn-lt"/>
                <a:cs typeface="+mn-lt"/>
              </a:rPr>
              <a:t>kolczyków</a:t>
            </a:r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29AC7-51DB-6997-B2EF-B5C9DF98110D}"/>
              </a:ext>
            </a:extLst>
          </p:cNvPr>
          <p:cNvSpPr txBox="1"/>
          <p:nvPr/>
        </p:nvSpPr>
        <p:spPr>
          <a:xfrm>
            <a:off x="501041" y="1889343"/>
            <a:ext cx="578075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latin typeface="Avenir Next LT Pro"/>
                <a:cs typeface="Segoe UI"/>
              </a:rPr>
              <a:t>Morfologiczne domknięcie krawędzi, znane również jako operacja zamknięcia w przetwarzaniu obrazów, jest operacją morfologiczną, która składa się z dwóch etapów: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Dylatacja</a:t>
            </a:r>
            <a:r>
              <a:rPr lang="pl" sz="1200" dirty="0">
                <a:latin typeface="Avenir Next LT Pro"/>
                <a:cs typeface="Segoe UI"/>
              </a:rPr>
              <a:t>: Dylatacja jest pierwszym etapem operacji zamknięcia. Dylatacja obrazu </a:t>
            </a:r>
            <a:r>
              <a:rPr lang="pl" sz="1200" b="1" dirty="0">
                <a:latin typeface="Avenir Next LT Pro"/>
                <a:cs typeface="Segoe UI"/>
              </a:rPr>
              <a:t>A </a:t>
            </a:r>
            <a:r>
              <a:rPr lang="pl" sz="1200" dirty="0">
                <a:latin typeface="Avenir Next LT Pro"/>
                <a:cs typeface="Segoe UI"/>
              </a:rPr>
              <a:t>przez element strukturalny </a:t>
            </a:r>
            <a:r>
              <a:rPr lang="pl" sz="1200" b="1" dirty="0">
                <a:latin typeface="Avenir Next LT Pro"/>
                <a:cs typeface="Segoe UI"/>
              </a:rPr>
              <a:t>B</a:t>
            </a:r>
            <a:r>
              <a:rPr lang="pl" sz="1200" dirty="0">
                <a:latin typeface="Avenir Next LT Pro"/>
                <a:cs typeface="Segoe UI"/>
              </a:rPr>
              <a:t> jest zdefiniowana jako: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gdzie           oznacza przesunięcie elementu strukturalnego </a:t>
            </a:r>
            <a:r>
              <a:rPr lang="pl" sz="1200" b="1" dirty="0">
                <a:latin typeface="Avenir Next LT Pro"/>
                <a:cs typeface="Segoe UI"/>
              </a:rPr>
              <a:t>B</a:t>
            </a:r>
            <a:r>
              <a:rPr lang="pl" sz="1200" dirty="0">
                <a:latin typeface="Avenir Next LT Pro"/>
                <a:cs typeface="Segoe UI"/>
              </a:rPr>
              <a:t> do lokalizacji </a:t>
            </a:r>
            <a:r>
              <a:rPr lang="pl" sz="1200" b="1" dirty="0">
                <a:latin typeface="Avenir Next LT Pro"/>
                <a:cs typeface="Segoe UI"/>
              </a:rPr>
              <a:t>z</a:t>
            </a:r>
            <a:r>
              <a:rPr lang="pl" sz="1200" dirty="0">
                <a:latin typeface="Avenir Next LT Pro"/>
                <a:cs typeface="Segoe UI"/>
              </a:rPr>
              <a:t>.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latin typeface="Avenir Next LT Pro"/>
                <a:cs typeface="Segoe UI"/>
              </a:rPr>
              <a:t>Erozja</a:t>
            </a:r>
            <a:r>
              <a:rPr lang="pl" sz="1200" dirty="0">
                <a:latin typeface="Avenir Next LT Pro"/>
                <a:cs typeface="Segoe UI"/>
              </a:rPr>
              <a:t>: Erozja jest drugim etapem operacji zamknięcia. Erozja obrazu A przez element strukturalny B jest zdefiniowana jako: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gdzie  </a:t>
            </a:r>
            <a:r>
              <a:rPr lang="en-US" sz="1200" dirty="0">
                <a:ea typeface="+mn-lt"/>
                <a:cs typeface="+mn-lt"/>
              </a:rPr>
              <a:t>      </a:t>
            </a:r>
            <a:r>
              <a:rPr lang="en-US" sz="1200" dirty="0" err="1">
                <a:ea typeface="+mn-lt"/>
                <a:cs typeface="+mn-lt"/>
              </a:rPr>
              <a:t>oznacza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przesunięcie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elementu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strukturalny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b="1" dirty="0">
                <a:ea typeface="+mn-lt"/>
                <a:cs typeface="+mn-lt"/>
              </a:rPr>
              <a:t>B</a:t>
            </a:r>
            <a:r>
              <a:rPr lang="en-US" sz="1200" dirty="0">
                <a:ea typeface="+mn-lt"/>
                <a:cs typeface="+mn-lt"/>
              </a:rPr>
              <a:t> do </a:t>
            </a:r>
            <a:r>
              <a:rPr lang="en-US" sz="1200" dirty="0" err="1">
                <a:ea typeface="+mn-lt"/>
                <a:cs typeface="+mn-lt"/>
              </a:rPr>
              <a:t>lokalizacji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b="1" dirty="0">
                <a:ea typeface="+mn-lt"/>
                <a:cs typeface="+mn-lt"/>
              </a:rPr>
              <a:t>z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/>
          </a:p>
          <a:p>
            <a:endParaRPr lang="en-US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Operacja zamknięcia jest zatem zdefiniowana jako dylatacja obrazu, a następnie erozja tego samego obrazu, co można zapisać jako:</a:t>
            </a:r>
            <a:endParaRPr lang="en-US" sz="1200"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  <a:p>
            <a:r>
              <a:rPr lang="pl" sz="1200" dirty="0">
                <a:latin typeface="Avenir Next LT Pro"/>
                <a:cs typeface="Segoe UI"/>
              </a:rPr>
              <a:t>Operacja ta jest używana do wygładzania konturów, łączenia wąskich przerw i długich, cienkich zatok, eliminowania małych dziur i wypełniania luk w konturze. </a:t>
            </a:r>
          </a:p>
          <a:p>
            <a:r>
              <a:rPr lang="pl" sz="1200" dirty="0">
                <a:cs typeface="Segoe UI"/>
              </a:rPr>
              <a:t>Dla naszyjników i kolczyków wartość </a:t>
            </a:r>
            <a:r>
              <a:rPr lang="pl" sz="1200" b="1" dirty="0">
                <a:cs typeface="Segoe UI"/>
              </a:rPr>
              <a:t>B =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78438-7D73-1E24-2FB4-C9E1EBD4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02" y="2835254"/>
            <a:ext cx="2000250" cy="352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ECC66-891A-674C-EA5C-E4411F26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14" y="3179002"/>
            <a:ext cx="4095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E0BBC-FF28-7F7D-BA16-697FD13A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065" y="3770856"/>
            <a:ext cx="1685925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E26E3C-FD1D-A52E-79D4-1DEE2A280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23" y="4108015"/>
            <a:ext cx="352425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FE806-CFD6-66A5-3EF7-690FBA331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521" y="4885020"/>
            <a:ext cx="1524000" cy="323850"/>
          </a:xfrm>
          <a:prstGeom prst="rect">
            <a:avLst/>
          </a:prstGeom>
        </p:spPr>
      </p:pic>
      <p:pic>
        <p:nvPicPr>
          <p:cNvPr id="3" name="Picture 2" descr="A diagram with arrows pointing to the center&#10;&#10;Description automatically generated">
            <a:extLst>
              <a:ext uri="{FF2B5EF4-FFF2-40B4-BE49-F238E27FC236}">
                <a16:creationId xmlns:a16="http://schemas.microsoft.com/office/drawing/2014/main" id="{1F7AD868-8D8D-64A2-30CA-9494D143D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696" y="1726570"/>
            <a:ext cx="4685649" cy="1651218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B9CF07-64CA-F8FB-EBFF-5046DD70A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565" y="3332120"/>
            <a:ext cx="5762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2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6F47-883F-343A-0A1A-E595DF70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Wypełnienie</a:t>
            </a:r>
            <a:r>
              <a:rPr lang="en-US" b="1" dirty="0"/>
              <a:t> </a:t>
            </a:r>
            <a:r>
              <a:rPr lang="en-US" b="1" err="1"/>
              <a:t>konturów</a:t>
            </a:r>
            <a:r>
              <a:rPr lang="en-US" b="1" dirty="0"/>
              <a:t> </a:t>
            </a:r>
          </a:p>
        </p:txBody>
      </p:sp>
      <p:pic>
        <p:nvPicPr>
          <p:cNvPr id="7" name="Content Placeholder 6" descr="A black and white photo of a balloon and a black balloon&#10;&#10;Description automatically generated">
            <a:extLst>
              <a:ext uri="{FF2B5EF4-FFF2-40B4-BE49-F238E27FC236}">
                <a16:creationId xmlns:a16="http://schemas.microsoft.com/office/drawing/2014/main" id="{FEB1532F-AAA6-EF32-31DF-238035A79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592" y="3310984"/>
            <a:ext cx="5584520" cy="30407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3B4E-C80D-2D84-1461-857914B0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E615-A1BD-4E58-A7C4-419E61912351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28E-EE08-0C3D-B195-939C342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D3F93-DEEF-DBAC-E14C-133C4BDB8147}"/>
              </a:ext>
            </a:extLst>
          </p:cNvPr>
          <p:cNvSpPr txBox="1"/>
          <p:nvPr/>
        </p:nvSpPr>
        <p:spPr>
          <a:xfrm>
            <a:off x="501041" y="2098109"/>
            <a:ext cx="5874705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>
                <a:solidFill>
                  <a:srgbClr val="111111"/>
                </a:solidFill>
                <a:latin typeface="Avenir Next LT Pro"/>
                <a:cs typeface="Segoe UI"/>
              </a:rPr>
              <a:t>W tym przypadku wykonujemy poszczególne kroki:</a:t>
            </a:r>
            <a:endParaRPr lang="en-US" sz="12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r>
              <a:rPr lang="pl" sz="1200" b="1">
                <a:solidFill>
                  <a:srgbClr val="111111"/>
                </a:solidFill>
                <a:latin typeface="Avenir Next LT Pro"/>
                <a:cs typeface="Segoe UI"/>
              </a:rPr>
              <a:t>Znajdowanie konturów</a:t>
            </a:r>
            <a:r>
              <a:rPr lang="pl" sz="1200">
                <a:solidFill>
                  <a:srgbClr val="111111"/>
                </a:solidFill>
                <a:latin typeface="Avenir Next LT Pro"/>
                <a:cs typeface="Segoe UI"/>
              </a:rPr>
              <a:t>: Po operacji morfologicznego zamknięcia krawędzi, używamy metody  do odnalezienia konturów na obrazie. Matematycznie, ta operacja polega na znalezieniu ciągłych krzywych na obrazie, które łączą wszystkie punkty o tej samej intensywności. Metoda ta zwraca wszystkie kontury bez uwzględniania ich hierarchii.</a:t>
            </a:r>
            <a:endParaRPr lang="en-US" sz="1200">
              <a:latin typeface="Avenir Next LT Pro"/>
            </a:endParaRPr>
          </a:p>
          <a:p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cs typeface="Segoe UI"/>
              </a:rPr>
              <a:t>Kompresja konturów</a:t>
            </a:r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: Następnie, korzystamy z metody cv2.CHAIN_APPROX_SIMPLE, która pozwala na kompresję konturów do ich punktów końcowych. Matematycznie, ta operacja polega na redukcji liczby punktów w konturze, zastępując ciąg punktów linią prostą między pierwszym a ostatnim punktem.</a:t>
            </a:r>
            <a:endParaRPr lang="en-US" sz="1200">
              <a:latin typeface="Avenir Next LT Pro"/>
            </a:endParaRPr>
          </a:p>
          <a:p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cs typeface="Segoe UI"/>
              </a:rPr>
              <a:t>Wypełnianie konturów</a:t>
            </a:r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: Wszystkie odnalezione kontury wypełniamy kolorem czarnym. Matematycznie, ta operacja polega na wypełnieniu obszarów ograniczonych konturami określonym kolorem.</a:t>
            </a:r>
            <a:endParaRPr lang="en-US" sz="1200">
              <a:latin typeface="Avenir Next LT Pro"/>
            </a:endParaRPr>
          </a:p>
          <a:p>
            <a:pPr algn="l"/>
            <a:endParaRPr lang="en-US" sz="1200" dirty="0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D1DD153E-E117-2237-6C13-105BDB05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27" y="1549118"/>
            <a:ext cx="5092744" cy="1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>
            <a:normAutofit/>
          </a:bodyPr>
          <a:lstStyle/>
          <a:p>
            <a:r>
              <a:rPr lang="en-US" b="1" dirty="0" err="1"/>
              <a:t>Detekcja</a:t>
            </a:r>
            <a:r>
              <a:rPr lang="en-US" b="1" dirty="0"/>
              <a:t> </a:t>
            </a:r>
            <a:r>
              <a:rPr lang="en-US" b="1" dirty="0" err="1"/>
              <a:t>obiektów</a:t>
            </a:r>
            <a:endParaRPr lang="en-US" dirty="0" err="1"/>
          </a:p>
        </p:txBody>
      </p:sp>
      <p:pic>
        <p:nvPicPr>
          <p:cNvPr id="7" name="Content Placeholder 6" descr="A necklace and ring on a white surface&#10;&#10;Description automatically generated">
            <a:extLst>
              <a:ext uri="{FF2B5EF4-FFF2-40B4-BE49-F238E27FC236}">
                <a16:creationId xmlns:a16="http://schemas.microsoft.com/office/drawing/2014/main" id="{BA79494E-676D-8EB8-3636-967BF1E1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73" y="1440671"/>
            <a:ext cx="9331890" cy="49964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136B-9B52-4D57-9A89-B7027D0EA7C6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4D9-DC9D-C044-25B6-48B685BA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Zliczanie</a:t>
            </a:r>
            <a:r>
              <a:rPr lang="en-US" b="1" dirty="0"/>
              <a:t> </a:t>
            </a:r>
            <a:r>
              <a:rPr lang="en-US" b="1" dirty="0" err="1"/>
              <a:t>obiektów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E3D02-FB1E-4741-DB7E-8690A523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737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 </a:t>
            </a:r>
            <a:r>
              <a:rPr lang="en-US" err="1"/>
              <a:t>detekcji</a:t>
            </a:r>
            <a:r>
              <a:rPr lang="en-US"/>
              <a:t> </a:t>
            </a:r>
            <a:r>
              <a:rPr lang="en-US" err="1"/>
              <a:t>elementów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obrazie</a:t>
            </a:r>
            <a:r>
              <a:rPr lang="en-US"/>
              <a:t> </a:t>
            </a:r>
            <a:r>
              <a:rPr lang="en-US" err="1"/>
              <a:t>następuje</a:t>
            </a:r>
            <a:r>
              <a:rPr lang="en-US"/>
              <a:t> </a:t>
            </a:r>
            <a:r>
              <a:rPr lang="en-US" err="1"/>
              <a:t>zliczanie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nastąpi</a:t>
            </a:r>
            <a:r>
              <a:rPr lang="en-US"/>
              <a:t> </a:t>
            </a:r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kilku</a:t>
            </a:r>
            <a:r>
              <a:rPr lang="en-US"/>
              <a:t> </a:t>
            </a:r>
            <a:r>
              <a:rPr lang="en-US" err="1"/>
              <a:t>klatkach</a:t>
            </a:r>
            <a:r>
              <a:rPr lang="en-US"/>
              <a:t> </a:t>
            </a:r>
            <a:r>
              <a:rPr lang="en-US" err="1"/>
              <a:t>obrazu</a:t>
            </a:r>
            <a:r>
              <a:rPr lang="en-US"/>
              <a:t> pod </a:t>
            </a:r>
            <a:r>
              <a:rPr lang="en-US" err="1"/>
              <a:t>rząd</a:t>
            </a:r>
            <a:r>
              <a:rPr lang="en-US"/>
              <a:t>,</a:t>
            </a:r>
          </a:p>
          <a:p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był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nagle</a:t>
            </a:r>
            <a:r>
              <a:rPr lang="en-US"/>
              <a:t> </a:t>
            </a:r>
            <a:r>
              <a:rPr lang="en-US" err="1"/>
              <a:t>zostanie</a:t>
            </a:r>
            <a:r>
              <a:rPr lang="en-US"/>
              <a:t> </a:t>
            </a:r>
            <a:r>
              <a:rPr lang="en-US" err="1"/>
              <a:t>zgubiony</a:t>
            </a:r>
            <a:r>
              <a:rPr lang="en-US"/>
              <a:t> </a:t>
            </a:r>
            <a:r>
              <a:rPr lang="en-US" err="1"/>
              <a:t>powiększamy</a:t>
            </a:r>
            <a:r>
              <a:rPr lang="en-US"/>
              <a:t> </a:t>
            </a:r>
            <a:r>
              <a:rPr lang="en-US" err="1"/>
              <a:t>zakres</a:t>
            </a:r>
            <a:r>
              <a:rPr lang="en-US"/>
              <a:t> </a:t>
            </a:r>
            <a:r>
              <a:rPr lang="en-US" err="1"/>
              <a:t>błędu</a:t>
            </a:r>
            <a:r>
              <a:rPr lang="en-US"/>
              <a:t> (</a:t>
            </a:r>
            <a:r>
              <a:rPr lang="en-US" err="1"/>
              <a:t>szacujemy</a:t>
            </a:r>
            <a:r>
              <a:rPr lang="en-US"/>
              <a:t>) o </a:t>
            </a:r>
            <a:r>
              <a:rPr lang="en-US" err="1"/>
              <a:t>ile</a:t>
            </a:r>
            <a:r>
              <a:rPr lang="en-US"/>
              <a:t> element </a:t>
            </a:r>
            <a:r>
              <a:rPr lang="en-US" err="1"/>
              <a:t>mógł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przesunąć</a:t>
            </a:r>
            <a:r>
              <a:rPr lang="en-US"/>
              <a:t> np. o 10 </a:t>
            </a:r>
            <a:r>
              <a:rPr lang="en-US" err="1"/>
              <a:t>pikseli</a:t>
            </a:r>
            <a:r>
              <a:rPr lang="en-US"/>
              <a:t> co </a:t>
            </a:r>
            <a:r>
              <a:rPr lang="en-US" err="1"/>
              <a:t>klatkę</a:t>
            </a:r>
          </a:p>
        </p:txBody>
      </p:sp>
      <p:pic>
        <p:nvPicPr>
          <p:cNvPr id="7" name="Content Placeholder 6" descr="Work in Progress | Kinder Scientific">
            <a:extLst>
              <a:ext uri="{FF2B5EF4-FFF2-40B4-BE49-F238E27FC236}">
                <a16:creationId xmlns:a16="http://schemas.microsoft.com/office/drawing/2014/main" id="{3125995B-1D17-5C13-5DBB-555CBE8B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4769" y="56325"/>
            <a:ext cx="2441574" cy="242069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394D-16E3-D788-0BD4-5DAD367C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4CB050-C21E-4B3D-ACC7-9FFA917F68EB}" type="datetime1"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1506-22F0-184D-180C-4C43609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793D-5902-0273-6645-C9296DE5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Materiały</a:t>
            </a:r>
            <a:r>
              <a:rPr lang="en-US" b="1"/>
              <a:t> </a:t>
            </a:r>
            <a:r>
              <a:rPr lang="en-US" b="1" err="1"/>
              <a:t>badawcze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6030-0AF9-B0FC-9995-95918B7E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73" y="2042595"/>
            <a:ext cx="2112700" cy="606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" sz="1200">
                <a:latin typeface="Avenir Next LT Pro"/>
                <a:cs typeface="Segoe UI"/>
              </a:rPr>
              <a:t>Naszyjniki (złote, srebrne)</a:t>
            </a:r>
            <a:br>
              <a:rPr lang="pl" sz="1200">
                <a:latin typeface="Avenir Next LT Pro"/>
                <a:cs typeface="Segoe UI"/>
              </a:rPr>
            </a:br>
            <a:r>
              <a:rPr lang="pl" sz="1200">
                <a:latin typeface="Avenir Next LT Pro"/>
                <a:cs typeface="Segoe UI"/>
              </a:rPr>
              <a:t> </a:t>
            </a:r>
            <a:endParaRPr lang="en-US">
              <a:latin typeface="Avenir Next LT Pro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9090-E4BC-8774-96F8-04BD255D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4D4C-4FB7-4B61-91A7-114FF41E4D73}" type="datetime1">
              <a:t>5/15/2024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0246B-5135-6E28-74E9-1C826511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pic>
        <p:nvPicPr>
          <p:cNvPr id="6" name="Picture 5" descr="A necklace on a white surface&#10;&#10;Description automatically generated">
            <a:extLst>
              <a:ext uri="{FF2B5EF4-FFF2-40B4-BE49-F238E27FC236}">
                <a16:creationId xmlns:a16="http://schemas.microsoft.com/office/drawing/2014/main" id="{99F10D0B-AC6F-67BD-CE60-3319F385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35" y="2348963"/>
            <a:ext cx="2085975" cy="1962150"/>
          </a:xfrm>
          <a:prstGeom prst="rect">
            <a:avLst/>
          </a:prstGeom>
        </p:spPr>
      </p:pic>
      <p:pic>
        <p:nvPicPr>
          <p:cNvPr id="7" name="Picture 6" descr="A silver chain on a white surface&#10;&#10;Description automatically generated">
            <a:extLst>
              <a:ext uri="{FF2B5EF4-FFF2-40B4-BE49-F238E27FC236}">
                <a16:creationId xmlns:a16="http://schemas.microsoft.com/office/drawing/2014/main" id="{39301084-602F-5D6B-13E4-2E0A3327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0" y="4402220"/>
            <a:ext cx="2266950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B84B4-73FC-F46D-878F-50E3E4AF9377}"/>
              </a:ext>
            </a:extLst>
          </p:cNvPr>
          <p:cNvSpPr txBox="1"/>
          <p:nvPr/>
        </p:nvSpPr>
        <p:spPr>
          <a:xfrm>
            <a:off x="4132612" y="2072243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Pierścionki</a:t>
            </a:r>
            <a:r>
              <a:rPr lang="en-US" sz="1200"/>
              <a:t> (</a:t>
            </a:r>
            <a:r>
              <a:rPr lang="en-US" sz="1200" err="1"/>
              <a:t>obrączki</a:t>
            </a:r>
            <a:r>
              <a:rPr lang="en-US" sz="1200"/>
              <a:t> </a:t>
            </a:r>
            <a:r>
              <a:rPr lang="en-US" sz="1200" err="1"/>
              <a:t>lub</a:t>
            </a:r>
            <a:r>
              <a:rPr lang="en-US" sz="1200"/>
              <a:t> z </a:t>
            </a:r>
            <a:r>
              <a:rPr lang="en-US" sz="1200" err="1"/>
              <a:t>zdobieniami</a:t>
            </a:r>
            <a:r>
              <a:rPr lang="en-US" sz="1200"/>
              <a:t> np. </a:t>
            </a:r>
            <a:r>
              <a:rPr lang="en-US" sz="1200" err="1"/>
              <a:t>kamieniem</a:t>
            </a:r>
            <a:r>
              <a:rPr lang="en-US" sz="1200"/>
              <a:t> </a:t>
            </a:r>
            <a:r>
              <a:rPr lang="en-US" sz="1200" err="1"/>
              <a:t>szlachetnym</a:t>
            </a:r>
            <a:r>
              <a:rPr lang="en-US" sz="1200"/>
              <a:t>)</a:t>
            </a:r>
          </a:p>
        </p:txBody>
      </p:sp>
      <p:pic>
        <p:nvPicPr>
          <p:cNvPr id="10" name="Picture 9" descr="A pair of gold rings&#10;&#10;Description automatically generated">
            <a:extLst>
              <a:ext uri="{FF2B5EF4-FFF2-40B4-BE49-F238E27FC236}">
                <a16:creationId xmlns:a16="http://schemas.microsoft.com/office/drawing/2014/main" id="{59FC6CCF-0E34-8463-1107-9F7BD0A0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59" y="2658155"/>
            <a:ext cx="1638300" cy="1323975"/>
          </a:xfrm>
          <a:prstGeom prst="rect">
            <a:avLst/>
          </a:prstGeom>
        </p:spPr>
      </p:pic>
      <p:pic>
        <p:nvPicPr>
          <p:cNvPr id="11" name="Picture 10" descr="A gold ring on a white surface&#10;&#10;Description automatically generated">
            <a:extLst>
              <a:ext uri="{FF2B5EF4-FFF2-40B4-BE49-F238E27FC236}">
                <a16:creationId xmlns:a16="http://schemas.microsoft.com/office/drawing/2014/main" id="{BFD13B08-7EFE-E1B0-DBA6-80BBE8EF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41" y="2663289"/>
            <a:ext cx="1362075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C4744-005A-4032-B742-476A15EBB6C1}"/>
              </a:ext>
            </a:extLst>
          </p:cNvPr>
          <p:cNvSpPr txBox="1"/>
          <p:nvPr/>
        </p:nvSpPr>
        <p:spPr>
          <a:xfrm>
            <a:off x="4132612" y="4288970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>
                <a:latin typeface="Segoe UI"/>
                <a:cs typeface="Segoe UI"/>
              </a:rPr>
              <a:t>Kolczyki</a:t>
            </a:r>
            <a:endParaRPr lang="en-US"/>
          </a:p>
        </p:txBody>
      </p:sp>
      <p:pic>
        <p:nvPicPr>
          <p:cNvPr id="13" name="Picture 12" descr="A close up of a screw&#10;&#10;Description automatically generated">
            <a:extLst>
              <a:ext uri="{FF2B5EF4-FFF2-40B4-BE49-F238E27FC236}">
                <a16:creationId xmlns:a16="http://schemas.microsoft.com/office/drawing/2014/main" id="{95C1D1EB-1855-3648-98F1-57738036D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17" y="4616162"/>
            <a:ext cx="1600200" cy="1504950"/>
          </a:xfrm>
          <a:prstGeom prst="rect">
            <a:avLst/>
          </a:prstGeom>
        </p:spPr>
      </p:pic>
      <p:pic>
        <p:nvPicPr>
          <p:cNvPr id="14" name="Picture 13" descr="A pair of gold earrings&#10;&#10;Description automatically generated">
            <a:extLst>
              <a:ext uri="{FF2B5EF4-FFF2-40B4-BE49-F238E27FC236}">
                <a16:creationId xmlns:a16="http://schemas.microsoft.com/office/drawing/2014/main" id="{3A25728E-ADB1-6995-46B0-0A05A473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259" y="4616162"/>
            <a:ext cx="1390650" cy="1504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E1D356-0834-0A66-3F87-A0E853344C86}"/>
              </a:ext>
            </a:extLst>
          </p:cNvPr>
          <p:cNvSpPr txBox="1"/>
          <p:nvPr/>
        </p:nvSpPr>
        <p:spPr>
          <a:xfrm>
            <a:off x="1052945" y="1577439"/>
            <a:ext cx="82652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latin typeface="Segoe UI"/>
              </a:rPr>
              <a:t>Przedmioty wrzucane na taśmę to drobne przedmioty złotnicze i jubilerskie w kategoriach: </a:t>
            </a:r>
          </a:p>
        </p:txBody>
      </p:sp>
    </p:spTree>
    <p:extLst>
      <p:ext uri="{BB962C8B-B14F-4D97-AF65-F5344CB8AC3E}">
        <p14:creationId xmlns:p14="http://schemas.microsoft.com/office/powerpoint/2010/main" val="340672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1143-71A4-A604-2A08-504ACFE6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8EF2-6628-5479-13D7-963A25A8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err="1">
                <a:ea typeface="+mn-lt"/>
                <a:cs typeface="+mn-lt"/>
              </a:rPr>
              <a:t>Uwagi</a:t>
            </a:r>
            <a:r>
              <a:rPr lang="en-US">
                <a:ea typeface="+mn-lt"/>
                <a:cs typeface="+mn-lt"/>
              </a:rPr>
              <a:t> PSIO:</a:t>
            </a:r>
            <a:endParaRPr lang="en-US"/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napisane</a:t>
            </a:r>
            <a:r>
              <a:rPr lang="en-US">
                <a:ea typeface="+mn-lt"/>
                <a:cs typeface="+mn-lt"/>
              </a:rPr>
              <a:t> jest "OŚ X" to narysować oś X i Y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jest </a:t>
            </a:r>
            <a:r>
              <a:rPr lang="en-US" err="1">
                <a:ea typeface="+mn-lt"/>
                <a:cs typeface="+mn-lt"/>
              </a:rPr>
              <a:t>mowa</a:t>
            </a:r>
            <a:r>
              <a:rPr lang="en-US">
                <a:ea typeface="+mn-lt"/>
                <a:cs typeface="+mn-lt"/>
              </a:rPr>
              <a:t> o kątach i wysokościach to ma być zdjęcie z boku z opisami wysokości i kątów (oznaczone graficzne).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Zamiast</a:t>
            </a:r>
            <a:r>
              <a:rPr lang="en-US">
                <a:ea typeface="+mn-lt"/>
                <a:cs typeface="+mn-lt"/>
              </a:rPr>
              <a:t> "</a:t>
            </a:r>
            <a:r>
              <a:rPr lang="en-US" err="1">
                <a:ea typeface="+mn-lt"/>
                <a:cs typeface="+mn-lt"/>
              </a:rPr>
              <a:t>Pierwsza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wyzwania</a:t>
            </a:r>
            <a:r>
              <a:rPr lang="en-US">
                <a:ea typeface="+mn-lt"/>
                <a:cs typeface="+mn-lt"/>
              </a:rPr>
              <a:t>" -&gt; "</a:t>
            </a:r>
            <a:r>
              <a:rPr lang="en-US" err="1">
                <a:ea typeface="+mn-lt"/>
                <a:cs typeface="+mn-lt"/>
              </a:rPr>
              <a:t>Badane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materiały</a:t>
            </a:r>
            <a:r>
              <a:rPr lang="en-US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Do </a:t>
            </a:r>
            <a:r>
              <a:rPr lang="en-US" err="1">
                <a:ea typeface="+mn-lt"/>
                <a:cs typeface="+mn-lt"/>
              </a:rPr>
              <a:t>raportu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infomrację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że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podobne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rozwiązania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przez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firmy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linki</a:t>
            </a:r>
            <a:r>
              <a:rPr lang="en-US">
                <a:ea typeface="+mn-lt"/>
                <a:cs typeface="+mn-lt"/>
              </a:rPr>
              <a:t> do firm.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 </a:t>
            </a:r>
            <a:r>
              <a:rPr lang="en-US" err="1">
                <a:ea typeface="+mn-lt"/>
                <a:cs typeface="+mn-lt"/>
              </a:rPr>
              <a:t>każde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stwierdzenie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musi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Czyli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wybrałem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biały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tła</a:t>
            </a:r>
            <a:r>
              <a:rPr lang="en-US">
                <a:ea typeface="+mn-lt"/>
                <a:cs typeface="+mn-lt"/>
              </a:rPr>
              <a:t> to ma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 w </a:t>
            </a:r>
            <a:r>
              <a:rPr lang="en-US" err="1">
                <a:ea typeface="+mn-lt"/>
                <a:cs typeface="+mn-lt"/>
              </a:rPr>
              <a:t>postaci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badań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linków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dlaczego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Jak </a:t>
            </a:r>
            <a:r>
              <a:rPr lang="en-US" err="1">
                <a:ea typeface="+mn-lt"/>
                <a:cs typeface="+mn-lt"/>
              </a:rPr>
              <a:t>najwięcej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źródeł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uzasadnień</a:t>
            </a:r>
            <a:r>
              <a:rPr lang="en-US">
                <a:ea typeface="+mn-lt"/>
                <a:cs typeface="+mn-lt"/>
              </a:rPr>
              <a:t>!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Dokładnie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po </a:t>
            </a:r>
            <a:r>
              <a:rPr lang="en-US" err="1">
                <a:ea typeface="+mn-lt"/>
                <a:cs typeface="+mn-lt"/>
              </a:rPr>
              <a:t>zastosowaniu</a:t>
            </a:r>
            <a:r>
              <a:rPr lang="en-US">
                <a:ea typeface="+mn-lt"/>
                <a:cs typeface="+mn-lt"/>
              </a:rPr>
              <a:t> np. </a:t>
            </a:r>
            <a:r>
              <a:rPr lang="en-US" err="1">
                <a:ea typeface="+mn-lt"/>
                <a:cs typeface="+mn-lt"/>
              </a:rPr>
              <a:t>metody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Gaussa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jakie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paraemtry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podaliśmy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wzory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itp</a:t>
            </a:r>
            <a:r>
              <a:rPr lang="en-US">
                <a:ea typeface="+mn-lt"/>
                <a:cs typeface="+mn-lt"/>
              </a:rPr>
              <a:t>.).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 </a:t>
            </a:r>
            <a:r>
              <a:rPr lang="en-US" err="1">
                <a:ea typeface="+mn-lt"/>
                <a:cs typeface="+mn-lt"/>
              </a:rPr>
              <a:t>prezentacji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informację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grupie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laboratoryjnej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Prezentacja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err="1">
                <a:ea typeface="+mn-lt"/>
                <a:cs typeface="+mn-lt"/>
              </a:rPr>
              <a:t>okrojony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raport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Mają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>
                <a:ea typeface="+mn-lt"/>
                <a:cs typeface="+mn-lt"/>
              </a:rPr>
              <a:t> same </a:t>
            </a:r>
            <a:r>
              <a:rPr lang="en-US" err="1">
                <a:ea typeface="+mn-lt"/>
                <a:cs typeface="+mn-lt"/>
              </a:rPr>
              <a:t>punkty</a:t>
            </a:r>
            <a:r>
              <a:rPr lang="en-US">
                <a:ea typeface="+mn-lt"/>
                <a:cs typeface="+mn-lt"/>
              </a:rPr>
              <a:t> jak w </a:t>
            </a:r>
            <a:r>
              <a:rPr lang="en-US" err="1">
                <a:ea typeface="+mn-lt"/>
                <a:cs typeface="+mn-lt"/>
              </a:rPr>
              <a:t>raporcie</a:t>
            </a:r>
            <a:r>
              <a:rPr lang="en-US">
                <a:ea typeface="+mn-lt"/>
                <a:cs typeface="+mn-lt"/>
              </a:rPr>
              <a:t>, ale </a:t>
            </a:r>
            <a:r>
              <a:rPr lang="en-US" err="1">
                <a:ea typeface="+mn-lt"/>
                <a:cs typeface="+mn-lt"/>
              </a:rPr>
              <a:t>skrócone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opisy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FEA-C627-CD8A-4566-D90D44FB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03EB-981E-483A-9FA4-6E88D17B34BE}" type="datetime1">
              <a:t>5/15/2024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E072B-323F-BB29-8797-5F819A93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5CFB-9EAF-1D02-50A9-8982EC2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err="1"/>
              <a:t>Badane</a:t>
            </a:r>
            <a:r>
              <a:rPr lang="en-US" b="1"/>
              <a:t> </a:t>
            </a:r>
            <a:r>
              <a:rPr lang="en-US" b="1" err="1"/>
              <a:t>materiały</a:t>
            </a:r>
          </a:p>
        </p:txBody>
      </p:sp>
      <p:pic>
        <p:nvPicPr>
          <p:cNvPr id="8" name="Picture 7" descr="A screenshot of a jewelry&#10;&#10;Description automatically generated">
            <a:extLst>
              <a:ext uri="{FF2B5EF4-FFF2-40B4-BE49-F238E27FC236}">
                <a16:creationId xmlns:a16="http://schemas.microsoft.com/office/drawing/2014/main" id="{42EA0E35-08BE-AE08-E624-040125CF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98" y="1973324"/>
            <a:ext cx="8386446" cy="44561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04DC-FBEE-5457-3823-44BDDB06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DCC5AC-0AF1-4E9E-83E0-008C8830EB02}" type="datetime1"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6F56-EF7C-25DE-5D1F-D9339C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9C818F9-16ED-8AD8-12DC-FF550EF5FA80}"/>
              </a:ext>
            </a:extLst>
          </p:cNvPr>
          <p:cNvSpPr txBox="1"/>
          <p:nvPr/>
        </p:nvSpPr>
        <p:spPr>
          <a:xfrm>
            <a:off x="548244" y="1933699"/>
            <a:ext cx="2495798" cy="29936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Generują</a:t>
            </a:r>
            <a:r>
              <a:rPr lang="en-US" sz="1600"/>
              <a:t> m.in.: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Odbicia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światła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Padające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cienie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Zniekształcone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elementy</a:t>
            </a:r>
            <a:r>
              <a:rPr lang="en-US" sz="1600">
                <a:latin typeface="Avenir Next LT Pro"/>
                <a:cs typeface="Arial"/>
              </a:rPr>
              <a:t> np. </a:t>
            </a:r>
            <a:r>
              <a:rPr lang="en-US" sz="1600" err="1">
                <a:latin typeface="Avenir Next LT Pro"/>
                <a:cs typeface="Arial"/>
              </a:rPr>
              <a:t>krawędzie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naszyjnika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Cienkie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ściańki</a:t>
            </a:r>
            <a:r>
              <a:rPr lang="en-US" sz="1600">
                <a:latin typeface="Avenir Next LT Pro"/>
                <a:cs typeface="Arial"/>
              </a:rPr>
              <a:t> np. w </a:t>
            </a:r>
            <a:r>
              <a:rPr lang="en-US" sz="1600" err="1">
                <a:latin typeface="Avenir Next LT Pro"/>
                <a:cs typeface="Arial"/>
              </a:rPr>
              <a:t>pierścionkach</a:t>
            </a:r>
            <a:r>
              <a:rPr lang="en-US" sz="1600">
                <a:latin typeface="Avenir Next LT Pro"/>
                <a:cs typeface="Arial"/>
              </a:rPr>
              <a:t>.</a:t>
            </a:r>
            <a:endParaRPr lang="en-US" sz="16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5967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F9C-504B-1EAA-4D64-98AC9EE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err="1"/>
              <a:t>Przygotowanie</a:t>
            </a:r>
            <a:r>
              <a:rPr lang="en-US"/>
              <a:t> </a:t>
            </a:r>
            <a:r>
              <a:rPr lang="en-US" err="1"/>
              <a:t>stanowiska</a:t>
            </a:r>
            <a:r>
              <a:rPr lang="en-US"/>
              <a:t> - </a:t>
            </a:r>
            <a:r>
              <a:rPr lang="en-US" b="1" err="1"/>
              <a:t>taśmociąg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FBEAE-8423-D623-EACE-5DFE2350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400">
                <a:latin typeface="Avenir Next LT Pro"/>
                <a:cs typeface="Segoe UI"/>
              </a:rPr>
              <a:t>Drobne przedmioty złotnicze i jubilerskie będą wrzucane na taśmociąg, który będzie poruszał się ze stałą prędkością. Pas transmisyjny taśmociągu powinien być gładki wykonany z gumy lub papieru w kolorze białym (</a:t>
            </a:r>
            <a:r>
              <a:rPr lang="pl" sz="1400" b="1" i="1">
                <a:latin typeface="Avenir Next LT Pro"/>
                <a:cs typeface="Segoe UI"/>
              </a:rPr>
              <a:t>#ffffff</a:t>
            </a:r>
            <a:r>
              <a:rPr lang="pl" sz="1400">
                <a:latin typeface="Avenir Next LT Pro"/>
                <a:cs typeface="Segoe UI"/>
              </a:rPr>
              <a:t> w systemie heksadecymalnym).</a:t>
            </a:r>
          </a:p>
          <a:p>
            <a:r>
              <a:rPr lang="pl" sz="1400" err="1">
                <a:latin typeface="Avenir Next LT Pro"/>
                <a:cs typeface="Segoe UI"/>
              </a:rPr>
              <a:t>Tąśmociąg</a:t>
            </a:r>
            <a:r>
              <a:rPr lang="pl" sz="1400">
                <a:latin typeface="Avenir Next LT Pro"/>
                <a:cs typeface="Segoe UI"/>
              </a:rPr>
              <a:t> będzie przesuwany w osi </a:t>
            </a:r>
            <a:r>
              <a:rPr lang="pl" sz="1400" b="1" i="1">
                <a:latin typeface="Avenir Next LT Pro"/>
                <a:cs typeface="Segoe UI"/>
              </a:rPr>
              <a:t>X </a:t>
            </a:r>
            <a:r>
              <a:rPr lang="pl" sz="1400">
                <a:latin typeface="Avenir Next LT Pro"/>
                <a:cs typeface="Segoe UI"/>
              </a:rPr>
              <a:t>(poziomej)</a:t>
            </a:r>
            <a:r>
              <a:rPr lang="pl" sz="1400" i="1">
                <a:latin typeface="Avenir Next LT Pro"/>
                <a:cs typeface="Segoe UI"/>
              </a:rPr>
              <a:t> </a:t>
            </a:r>
            <a:r>
              <a:rPr lang="pl" sz="1400">
                <a:latin typeface="Avenir Next LT Pro"/>
                <a:cs typeface="Segoe UI"/>
              </a:rPr>
              <a:t>z prędkością 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Białe tło pozwala na uzyskanie lepszej reprezentacji kolorów oraz kontrast pomiędzy obiektami a tłem.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Przedmioty wpadają na taśmociąg w sposób, który umożliwia ich przyleganie do siebie, ale nie nakładanie się jednego przedmiotu na drugi, czy umieszczanie jednego w drugim.</a:t>
            </a:r>
          </a:p>
          <a:p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3270-8968-AD4A-C6EB-1F870A7F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C64FC7-4090-4A0F-A40E-6E49658A49EF}" type="datetime1"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227A-84AB-FF81-6CF5-6AF50D5E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Content Placeholder 5" descr="A white piece of paper with red lines&#10;&#10;Description automatically generated">
            <a:extLst>
              <a:ext uri="{FF2B5EF4-FFF2-40B4-BE49-F238E27FC236}">
                <a16:creationId xmlns:a16="http://schemas.microsoft.com/office/drawing/2014/main" id="{8E16A4E0-591F-79A1-964F-06259C518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5001" y="3294192"/>
            <a:ext cx="4937760" cy="1111814"/>
          </a:xfrm>
        </p:spPr>
      </p:pic>
    </p:spTree>
    <p:extLst>
      <p:ext uri="{BB962C8B-B14F-4D97-AF65-F5344CB8AC3E}">
        <p14:creationId xmlns:p14="http://schemas.microsoft.com/office/powerpoint/2010/main" val="230446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C1EC-E27B-5425-8EDB-421F4A4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kamera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B3A4-5910-25B0-134A-D9EB59538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l" sz="1600">
                <a:latin typeface="Avenir Next LT Pro"/>
                <a:cs typeface="Segoe UI"/>
              </a:rPr>
              <a:t>Zainstalowana kamera będzie rejestrować przedmioty transportowane przez taśmociąg pod kątem </a:t>
            </a:r>
            <a:r>
              <a:rPr lang="pl" sz="1600" b="1">
                <a:latin typeface="Avenir Next LT Pro"/>
                <a:cs typeface="Segoe UI"/>
              </a:rPr>
              <a:t>α=85</a:t>
            </a:r>
            <a:r>
              <a:rPr lang="pl" sz="1600" b="1">
                <a:latin typeface="Avenir Next LT Pro"/>
                <a:ea typeface="+mn-lt"/>
                <a:cs typeface="Segoe UI"/>
              </a:rPr>
              <a:t>°</a:t>
            </a:r>
            <a:r>
              <a:rPr lang="pl" sz="1600">
                <a:latin typeface="Avenir Next LT Pro"/>
                <a:ea typeface="+mn-lt"/>
                <a:cs typeface="Segoe UI"/>
              </a:rPr>
              <a:t> z odległości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L=40cm</a:t>
            </a:r>
            <a:r>
              <a:rPr lang="pl" sz="1600">
                <a:latin typeface="Avenir Next LT Pro"/>
                <a:ea typeface="+mn-lt"/>
                <a:cs typeface="Segoe UI"/>
              </a:rPr>
              <a:t>, która nagrywa minimum w rozdzielczości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1920x1080</a:t>
            </a:r>
            <a:r>
              <a:rPr lang="pl" sz="1600">
                <a:latin typeface="Avenir Next LT Pro"/>
                <a:ea typeface="+mn-lt"/>
                <a:cs typeface="Segoe UI"/>
              </a:rPr>
              <a:t> (</a:t>
            </a:r>
            <a:r>
              <a:rPr lang="pl" sz="1600" err="1">
                <a:latin typeface="Avenir Next LT Pro"/>
                <a:ea typeface="+mn-lt"/>
                <a:cs typeface="Segoe UI"/>
              </a:rPr>
              <a:t>FullHD</a:t>
            </a:r>
            <a:r>
              <a:rPr lang="pl" sz="1600">
                <a:latin typeface="Avenir Next LT Pro"/>
                <a:ea typeface="+mn-lt"/>
                <a:cs typeface="Segoe UI"/>
              </a:rPr>
              <a:t>) oraz </a:t>
            </a:r>
            <a:r>
              <a:rPr lang="pl" sz="1600" b="1">
                <a:latin typeface="Avenir Next LT Pro"/>
                <a:ea typeface="+mn-lt"/>
                <a:cs typeface="Segoe UI"/>
              </a:rPr>
              <a:t>30</a:t>
            </a:r>
            <a:r>
              <a:rPr lang="pl" sz="1600">
                <a:latin typeface="Avenir Next LT Pro"/>
                <a:ea typeface="+mn-lt"/>
                <a:cs typeface="Segoe UI"/>
              </a:rPr>
              <a:t> klatkach na sekundę (30fps). Obraz powinien zostać odpowiednio pomniejszony przed rozpoczęciem analizy poszczególnych klatek.</a:t>
            </a:r>
            <a:endParaRPr lang="en-US" sz="1600">
              <a:latin typeface="Avenir Next LT Pro"/>
            </a:endParaRPr>
          </a:p>
          <a:p>
            <a:endParaRPr lang="en-US" sz="1600">
              <a:ea typeface="+mn-lt"/>
              <a:cs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10CA-F32F-3422-1FEC-56F0F7A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637F-D56C-4E13-8788-4CE5EE523143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BC34-943A-4E64-FF79-FF7703C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930C75-32ED-D822-72B2-E870BA4286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6225" y="1735817"/>
            <a:ext cx="2452896" cy="4456175"/>
          </a:xfrm>
        </p:spPr>
      </p:pic>
    </p:spTree>
    <p:extLst>
      <p:ext uri="{BB962C8B-B14F-4D97-AF65-F5344CB8AC3E}">
        <p14:creationId xmlns:p14="http://schemas.microsoft.com/office/powerpoint/2010/main" val="370790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BBE-DEE3-7BFC-223D-5EA94151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oświetlenie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7B8D-E8DD-974C-A497-0C6E679A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67A1-0FF7-49DA-8F25-A9F5AB6A8FA5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59A-B4B9-2602-5B2B-C1CED0B2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ED2E4A-BE63-01A0-D45B-7B5CDFFE4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" sz="1600">
                <a:latin typeface="Avenir Next LT Pro"/>
                <a:cs typeface="Segoe UI"/>
              </a:rPr>
              <a:t>Taśmociąg będzie oświetlony jedną lampą generującą </a:t>
            </a:r>
            <a:r>
              <a:rPr lang="pl" sz="1600" b="1">
                <a:latin typeface="Avenir Next LT Pro"/>
                <a:cs typeface="Segoe UI"/>
              </a:rPr>
              <a:t>8550-9000lm</a:t>
            </a:r>
            <a:r>
              <a:rPr lang="pl" sz="1600">
                <a:latin typeface="Avenir Next LT Pro"/>
                <a:cs typeface="Segoe UI"/>
              </a:rPr>
              <a:t>. Lampa będzie ustawiona w odległości </a:t>
            </a:r>
            <a:r>
              <a:rPr lang="pl" sz="1600" b="1">
                <a:latin typeface="Avenir Next LT Pro"/>
                <a:cs typeface="Segoe UI"/>
              </a:rPr>
              <a:t>L=50cm </a:t>
            </a:r>
            <a:r>
              <a:rPr lang="pl" sz="1600">
                <a:latin typeface="Avenir Next LT Pro"/>
                <a:cs typeface="Segoe UI"/>
              </a:rPr>
              <a:t>od taśmy przesuwającej przedmioty pod kątem </a:t>
            </a:r>
            <a:r>
              <a:rPr lang="pl" sz="1600" b="1">
                <a:latin typeface="Avenir Next LT Pro"/>
                <a:cs typeface="Segoe UI"/>
              </a:rPr>
              <a:t>α=40°</a:t>
            </a:r>
            <a:r>
              <a:rPr lang="pl" sz="1600">
                <a:latin typeface="Avenir Next LT Pro"/>
                <a:cs typeface="Segoe UI"/>
              </a:rPr>
              <a:t>.</a:t>
            </a:r>
            <a:endParaRPr lang="en-US" sz="1600">
              <a:latin typeface="Avenir Next LT Pro"/>
            </a:endParaRPr>
          </a:p>
          <a:p>
            <a:endParaRPr lang="en-US" sz="1600">
              <a:latin typeface="Avenir Next LT Pro"/>
              <a:cs typeface="Segoe UI"/>
            </a:endParaRPr>
          </a:p>
        </p:txBody>
      </p:sp>
      <p:pic>
        <p:nvPicPr>
          <p:cNvPr id="7" name="Content Placeholder 6" descr="A camera on a tripod&#10;&#10;Description automatically generated">
            <a:extLst>
              <a:ext uri="{FF2B5EF4-FFF2-40B4-BE49-F238E27FC236}">
                <a16:creationId xmlns:a16="http://schemas.microsoft.com/office/drawing/2014/main" id="{853AEEA9-8D67-AD32-A906-8ABFAADB4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5576" y="2478024"/>
            <a:ext cx="3078480" cy="3694176"/>
          </a:xfrm>
        </p:spPr>
      </p:pic>
    </p:spTree>
    <p:extLst>
      <p:ext uri="{BB962C8B-B14F-4D97-AF65-F5344CB8AC3E}">
        <p14:creationId xmlns:p14="http://schemas.microsoft.com/office/powerpoint/2010/main" val="77027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529-2835-8BC3-6B36-5964A4E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stanowiska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6510-AC9B-7571-A234-DA5DCFF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53B-7C56-48ED-A38E-951317CA2F23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46E-C91D-9A13-68B3-DBA966B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  <p:pic>
        <p:nvPicPr>
          <p:cNvPr id="9" name="Content Placeholder 8" descr="A diagram of a light source&#10;&#10;Description automatically generated">
            <a:extLst>
              <a:ext uri="{FF2B5EF4-FFF2-40B4-BE49-F238E27FC236}">
                <a16:creationId xmlns:a16="http://schemas.microsoft.com/office/drawing/2014/main" id="{CBFC8339-72F5-9BEE-E1CF-97F42BA55F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7243" y="1419142"/>
            <a:ext cx="6683785" cy="510931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F4EA9-5FCC-1E40-F2EE-C8D9F2EA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59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600" b="1" err="1">
                <a:latin typeface="Avenir Next LT Pro"/>
                <a:cs typeface="Segoe UI"/>
              </a:rPr>
              <a:t>Lk</a:t>
            </a:r>
            <a:r>
              <a:rPr lang="pl" sz="1600">
                <a:latin typeface="Avenir Next LT Pro"/>
                <a:cs typeface="Segoe UI"/>
              </a:rPr>
              <a:t> – odległość kamery od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α</a:t>
            </a:r>
            <a:r>
              <a:rPr lang="pl" sz="1600">
                <a:latin typeface="Avenir Next LT Pro"/>
                <a:cs typeface="Segoe UI"/>
              </a:rPr>
              <a:t> – kąt ustawienia kamery względem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β </a:t>
            </a:r>
            <a:r>
              <a:rPr lang="pl" sz="1600">
                <a:latin typeface="Avenir Next LT Pro"/>
                <a:cs typeface="Segoe UI"/>
              </a:rPr>
              <a:t>- kąt ustawienia lampy względem taśmociągu,,</a:t>
            </a:r>
            <a:endParaRPr lang="en-US" sz="1600">
              <a:latin typeface="Avenir Next LT Pro"/>
            </a:endParaRPr>
          </a:p>
          <a:p>
            <a:r>
              <a:rPr lang="pl" sz="1600" b="1" err="1">
                <a:latin typeface="Avenir Next LT Pro"/>
                <a:cs typeface="Segoe UI"/>
              </a:rPr>
              <a:t>Ll</a:t>
            </a:r>
            <a:r>
              <a:rPr lang="pl" sz="1600">
                <a:latin typeface="Avenir Next LT Pro"/>
                <a:cs typeface="Segoe UI"/>
              </a:rPr>
              <a:t> - odległość lampy (źródła światła) od taśmociągu,</a:t>
            </a:r>
            <a:endParaRPr lang="en-US" sz="1600">
              <a:latin typeface="Avenir Next LT Pro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674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E30E-9D33-6BD9-0A01-7DEAE3C3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US" b="1"/>
              <a:t>Metody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EABA-DF0D-FAA0-0D1C-F179814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AAF65A-F72C-4265-AC7A-330A436E88E1}" type="datetime1"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BE4-34EE-78F5-D1EE-8C83AB48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00A36E-ADFC-1EAA-5289-CCD3C48A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C1B6-D40A-A06F-1AD5-5BAAB627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blokowy</a:t>
            </a:r>
            <a:r>
              <a:rPr lang="en-US" b="1"/>
              <a:t> </a:t>
            </a:r>
            <a:r>
              <a:rPr lang="en-US"/>
              <a:t>(</a:t>
            </a:r>
            <a:r>
              <a:rPr lang="en-US" err="1"/>
              <a:t>ogólny</a:t>
            </a:r>
            <a:r>
              <a:rPr lang="en-US"/>
              <a:t>)</a:t>
            </a:r>
          </a:p>
        </p:txBody>
      </p:sp>
      <p:pic>
        <p:nvPicPr>
          <p:cNvPr id="7" name="Content Placeholder 6" descr="A black line drawing of a rectangular object with a arrow pointing to the left&#10;&#10;Description automatically generated">
            <a:extLst>
              <a:ext uri="{FF2B5EF4-FFF2-40B4-BE49-F238E27FC236}">
                <a16:creationId xmlns:a16="http://schemas.microsoft.com/office/drawing/2014/main" id="{5CEC4A6A-CDA3-59B0-5D56-FB5A9F64D6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789" y="3012507"/>
            <a:ext cx="10766565" cy="158611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956D0-A145-BBEC-D052-4A6A8654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DC58-CF26-4A5F-99CA-F1FF98997FD4}" type="datetime1">
              <a:t>5/15/2024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DF2B-F760-267E-AC0A-13F2893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56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AccentBoxVTI</vt:lpstr>
      <vt:lpstr>Przemysłowy system wizyjny do detekcji drobnych przedmiotów złotniczych i jubilerskich </vt:lpstr>
      <vt:lpstr>Materiały badawcze</vt:lpstr>
      <vt:lpstr>Badane materiały</vt:lpstr>
      <vt:lpstr>Przygotowanie stanowiska - taśmociąg</vt:lpstr>
      <vt:lpstr>Przygotowanie stanowiska - kamera</vt:lpstr>
      <vt:lpstr>Przygotowanie stanowiska - oświetlenie</vt:lpstr>
      <vt:lpstr>Schemat stanowiska</vt:lpstr>
      <vt:lpstr>Metody</vt:lpstr>
      <vt:lpstr>Schemat blokowy (ogólny)</vt:lpstr>
      <vt:lpstr>Wprowadzanie obrazu</vt:lpstr>
      <vt:lpstr>Transformacja obrazu</vt:lpstr>
      <vt:lpstr>Transformacja obrazu – zamiana na odcienie szarości</vt:lpstr>
      <vt:lpstr>Transformacja obrazu – rozmycie metodą Gaussa</vt:lpstr>
      <vt:lpstr>Transformacja obrazu – detekcja krawędzi  algorytmem Canny</vt:lpstr>
      <vt:lpstr>Morfologiczne domknięcie krawędzi</vt:lpstr>
      <vt:lpstr>Morfologiczne domknięcie krawędzi</vt:lpstr>
      <vt:lpstr>Wypełnienie konturów </vt:lpstr>
      <vt:lpstr>Detekcja obiektów</vt:lpstr>
      <vt:lpstr>Zliczanie obiektów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118</cp:revision>
  <dcterms:created xsi:type="dcterms:W3CDTF">2024-05-09T17:49:53Z</dcterms:created>
  <dcterms:modified xsi:type="dcterms:W3CDTF">2024-05-15T20:33:38Z</dcterms:modified>
</cp:coreProperties>
</file>